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x="6858000" cy="9144000"/>
  <p:embeddedFontLst>
    <p:embeddedFont>
      <p:font typeface="Comforta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9E7190A-B7AA-4B3B-B0BE-E46779AC5084}">
  <a:tblStyle styleId="{29E7190A-B7AA-4B3B-B0BE-E46779AC508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Comfortaa-regular.fnt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Comforta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Read something be4 sharing with friends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Write a note(specific) wad u mean by caring for environment</a:t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Read something be4 sharing with friends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Write a note(specific) wad u mean by caring for environment</a:t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3" Type="http://schemas.openxmlformats.org/officeDocument/2006/relationships/image" Target="../media/image11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slide" Target="/ppt/slides/slide2.xml"/><Relationship Id="rId9" Type="http://schemas.openxmlformats.org/officeDocument/2006/relationships/slide" Target="/ppt/slides/slide13.xml"/><Relationship Id="rId14" Type="http://schemas.openxmlformats.org/officeDocument/2006/relationships/image" Target="../media/image10.png"/><Relationship Id="rId5" Type="http://schemas.openxmlformats.org/officeDocument/2006/relationships/slide" Target="/ppt/slides/slide3.xml"/><Relationship Id="rId6" Type="http://schemas.openxmlformats.org/officeDocument/2006/relationships/slide" Target="/ppt/slides/slide4.xml"/><Relationship Id="rId7" Type="http://schemas.openxmlformats.org/officeDocument/2006/relationships/slide" Target="/ppt/slides/slide11.xml"/><Relationship Id="rId8" Type="http://schemas.openxmlformats.org/officeDocument/2006/relationships/slide" Target="/ppt/slides/slide12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slide" Target="/ppt/slides/slide13.xml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slide" Target="/ppt/slides/slide12.xml"/><Relationship Id="rId5" Type="http://schemas.openxmlformats.org/officeDocument/2006/relationships/slide" Target="/ppt/slides/slide2.xml"/><Relationship Id="rId6" Type="http://schemas.openxmlformats.org/officeDocument/2006/relationships/slide" Target="/ppt/slides/slide3.xml"/><Relationship Id="rId7" Type="http://schemas.openxmlformats.org/officeDocument/2006/relationships/slide" Target="/ppt/slides/slide8.xml"/><Relationship Id="rId8" Type="http://schemas.openxmlformats.org/officeDocument/2006/relationships/slide" Target="/ppt/slides/slide11.xml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slide" Target="/ppt/slides/slide1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9" Type="http://schemas.openxmlformats.org/officeDocument/2006/relationships/slide" Target="/ppt/slides/slide12.xml"/><Relationship Id="rId5" Type="http://schemas.openxmlformats.org/officeDocument/2006/relationships/slide" Target="/ppt/slides/slide2.xml"/><Relationship Id="rId6" Type="http://schemas.openxmlformats.org/officeDocument/2006/relationships/slide" Target="/ppt/slides/slide5.xml"/><Relationship Id="rId7" Type="http://schemas.openxmlformats.org/officeDocument/2006/relationships/slide" Target="/ppt/slides/slide8.xml"/><Relationship Id="rId8" Type="http://schemas.openxmlformats.org/officeDocument/2006/relationships/slide" Target="/ppt/slides/slide11.xml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slide" Target="/ppt/slides/slide1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Relationship Id="rId9" Type="http://schemas.openxmlformats.org/officeDocument/2006/relationships/slide" Target="/ppt/slides/slide12.xml"/><Relationship Id="rId5" Type="http://schemas.openxmlformats.org/officeDocument/2006/relationships/slide" Target="/ppt/slides/slide2.xml"/><Relationship Id="rId6" Type="http://schemas.openxmlformats.org/officeDocument/2006/relationships/slide" Target="/ppt/slides/slide3.xml"/><Relationship Id="rId7" Type="http://schemas.openxmlformats.org/officeDocument/2006/relationships/slide" Target="/ppt/slides/slide4.xml"/><Relationship Id="rId8" Type="http://schemas.openxmlformats.org/officeDocument/2006/relationships/slide" Target="/ppt/slides/slide11.xml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slide" Target="/ppt/slides/slide15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hyperlink" Target="http://www.flaticon.com" TargetMode="External"/><Relationship Id="rId9" Type="http://schemas.openxmlformats.org/officeDocument/2006/relationships/slide" Target="/ppt/slides/slide12.xml"/><Relationship Id="rId5" Type="http://schemas.openxmlformats.org/officeDocument/2006/relationships/slide" Target="/ppt/slides/slide2.xml"/><Relationship Id="rId6" Type="http://schemas.openxmlformats.org/officeDocument/2006/relationships/slide" Target="/ppt/slides/slide3.xml"/><Relationship Id="rId7" Type="http://schemas.openxmlformats.org/officeDocument/2006/relationships/slide" Target="/ppt/slides/slide4.xml"/><Relationship Id="rId8" Type="http://schemas.openxmlformats.org/officeDocument/2006/relationships/slide" Target="/ppt/slides/slide11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slide" Target="/ppt/slides/slide2.xml"/><Relationship Id="rId9" Type="http://schemas.openxmlformats.org/officeDocument/2006/relationships/slide" Target="/ppt/slides/slide15.xml"/><Relationship Id="rId5" Type="http://schemas.openxmlformats.org/officeDocument/2006/relationships/slide" Target="/ppt/slides/slide3.xml"/><Relationship Id="rId6" Type="http://schemas.openxmlformats.org/officeDocument/2006/relationships/slide" Target="/ppt/slides/slide4.xml"/><Relationship Id="rId7" Type="http://schemas.openxmlformats.org/officeDocument/2006/relationships/slide" Target="/ppt/slides/slide11.xml"/><Relationship Id="rId8" Type="http://schemas.openxmlformats.org/officeDocument/2006/relationships/slide" Target="/ppt/slides/slide12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slide" Target="/ppt/slides/slide2.xml"/><Relationship Id="rId9" Type="http://schemas.openxmlformats.org/officeDocument/2006/relationships/slide" Target="/ppt/slides/slide13.xml"/><Relationship Id="rId5" Type="http://schemas.openxmlformats.org/officeDocument/2006/relationships/slide" Target="/ppt/slides/slide3.xml"/><Relationship Id="rId6" Type="http://schemas.openxmlformats.org/officeDocument/2006/relationships/slide" Target="/ppt/slides/slide4.xml"/><Relationship Id="rId7" Type="http://schemas.openxmlformats.org/officeDocument/2006/relationships/slide" Target="/ppt/slides/slide11.xml"/><Relationship Id="rId8" Type="http://schemas.openxmlformats.org/officeDocument/2006/relationships/slide" Target="/ppt/slides/slide1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3.xml"/><Relationship Id="rId10" Type="http://schemas.openxmlformats.org/officeDocument/2006/relationships/slide" Target="/ppt/slides/slide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hyperlink" Target="about:blank" TargetMode="External"/><Relationship Id="rId9" Type="http://schemas.openxmlformats.org/officeDocument/2006/relationships/slide" Target="/ppt/slides/slide11.xml"/><Relationship Id="rId5" Type="http://schemas.openxmlformats.org/officeDocument/2006/relationships/image" Target="../media/image2.png"/><Relationship Id="rId6" Type="http://schemas.openxmlformats.org/officeDocument/2006/relationships/slide" Target="/ppt/slides/slide2.xml"/><Relationship Id="rId7" Type="http://schemas.openxmlformats.org/officeDocument/2006/relationships/slide" Target="/ppt/slides/slide5.xml"/><Relationship Id="rId8" Type="http://schemas.openxmlformats.org/officeDocument/2006/relationships/slide" Target="/ppt/slides/slide4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3.xml"/><Relationship Id="rId10" Type="http://schemas.openxmlformats.org/officeDocument/2006/relationships/slide" Target="/ppt/slides/slide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hyperlink" Target="about:blank" TargetMode="External"/><Relationship Id="rId9" Type="http://schemas.openxmlformats.org/officeDocument/2006/relationships/slide" Target="/ppt/slides/slide11.xml"/><Relationship Id="rId5" Type="http://schemas.openxmlformats.org/officeDocument/2006/relationships/image" Target="../media/image2.png"/><Relationship Id="rId6" Type="http://schemas.openxmlformats.org/officeDocument/2006/relationships/slide" Target="/ppt/slides/slide2.xml"/><Relationship Id="rId7" Type="http://schemas.openxmlformats.org/officeDocument/2006/relationships/slide" Target="/ppt/slides/slide3.xml"/><Relationship Id="rId8" Type="http://schemas.openxmlformats.org/officeDocument/2006/relationships/slide" Target="/ppt/slides/slide8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hyperlink" Target="https://youtu.be/r3O0V5qkgPI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slide" Target="/ppt/slides/slide2.xml"/><Relationship Id="rId9" Type="http://schemas.openxmlformats.org/officeDocument/2006/relationships/slide" Target="/ppt/slides/slide13.xml"/><Relationship Id="rId5" Type="http://schemas.openxmlformats.org/officeDocument/2006/relationships/slide" Target="/ppt/slides/slide6.xml"/><Relationship Id="rId6" Type="http://schemas.openxmlformats.org/officeDocument/2006/relationships/slide" Target="/ppt/slides/slide4.xml"/><Relationship Id="rId7" Type="http://schemas.openxmlformats.org/officeDocument/2006/relationships/slide" Target="/ppt/slides/slide11.xml"/><Relationship Id="rId8" Type="http://schemas.openxmlformats.org/officeDocument/2006/relationships/slide" Target="/ppt/slides/slide12.xm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16.png"/><Relationship Id="rId13" Type="http://schemas.openxmlformats.org/officeDocument/2006/relationships/image" Target="../media/image14.png"/><Relationship Id="rId12" Type="http://schemas.openxmlformats.org/officeDocument/2006/relationships/hyperlink" Target="https://www.jigsawplanet.com/?rc=play&amp;pid=320dd2e78756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slide" Target="/ppt/slides/slide2.xml"/><Relationship Id="rId9" Type="http://schemas.openxmlformats.org/officeDocument/2006/relationships/slide" Target="/ppt/slides/slide13.xml"/><Relationship Id="rId15" Type="http://schemas.openxmlformats.org/officeDocument/2006/relationships/image" Target="../media/image4.png"/><Relationship Id="rId14" Type="http://schemas.openxmlformats.org/officeDocument/2006/relationships/hyperlink" Target="https://www.jigsawplanet.com/?rc=play&amp;pid=2ad0c99509a3" TargetMode="External"/><Relationship Id="rId5" Type="http://schemas.openxmlformats.org/officeDocument/2006/relationships/slide" Target="/ppt/slides/slide7.xml"/><Relationship Id="rId6" Type="http://schemas.openxmlformats.org/officeDocument/2006/relationships/slide" Target="/ppt/slides/slide4.xml"/><Relationship Id="rId7" Type="http://schemas.openxmlformats.org/officeDocument/2006/relationships/slide" Target="/ppt/slides/slide11.xml"/><Relationship Id="rId8" Type="http://schemas.openxmlformats.org/officeDocument/2006/relationships/slide" Target="/ppt/slides/slide12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hyperlink" Target="https://puzzel.org/en/quiz/play?p=-Ll5gBm4CeiYCXYR9hyj" TargetMode="External"/><Relationship Id="rId13" Type="http://schemas.openxmlformats.org/officeDocument/2006/relationships/image" Target="../media/image15.png"/><Relationship Id="rId12" Type="http://schemas.openxmlformats.org/officeDocument/2006/relationships/hyperlink" Target="https://puzzel.org/en/quiz/play?p=-Ll5i7T1c2QdrRxRKMOz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slide" Target="/ppt/slides/slide2.xml"/><Relationship Id="rId9" Type="http://schemas.openxmlformats.org/officeDocument/2006/relationships/slide" Target="/ppt/slides/slide13.xml"/><Relationship Id="rId5" Type="http://schemas.openxmlformats.org/officeDocument/2006/relationships/slide" Target="/ppt/slides/slide5.xml"/><Relationship Id="rId6" Type="http://schemas.openxmlformats.org/officeDocument/2006/relationships/slide" Target="/ppt/slides/slide4.xml"/><Relationship Id="rId7" Type="http://schemas.openxmlformats.org/officeDocument/2006/relationships/slide" Target="/ppt/slides/slide11.xml"/><Relationship Id="rId8" Type="http://schemas.openxmlformats.org/officeDocument/2006/relationships/slide" Target="/ppt/slides/slide12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hyperlink" Target="https://youtu.be/PQwuog7_wm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slide" Target="/ppt/slides/slide2.xml"/><Relationship Id="rId9" Type="http://schemas.openxmlformats.org/officeDocument/2006/relationships/slide" Target="/ppt/slides/slide13.xml"/><Relationship Id="rId5" Type="http://schemas.openxmlformats.org/officeDocument/2006/relationships/slide" Target="/ppt/slides/slide3.xml"/><Relationship Id="rId6" Type="http://schemas.openxmlformats.org/officeDocument/2006/relationships/slide" Target="/ppt/slides/slide9.xml"/><Relationship Id="rId7" Type="http://schemas.openxmlformats.org/officeDocument/2006/relationships/slide" Target="/ppt/slides/slide11.xml"/><Relationship Id="rId8" Type="http://schemas.openxmlformats.org/officeDocument/2006/relationships/slide" Target="/ppt/slides/slide12.xm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hyperlink" Target="https://www.jigsawplanet.com/?rc=play&amp;pid=2e083c544f4c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slide" Target="/ppt/slides/slide2.xml"/><Relationship Id="rId9" Type="http://schemas.openxmlformats.org/officeDocument/2006/relationships/slide" Target="/ppt/slides/slide13.xml"/><Relationship Id="rId5" Type="http://schemas.openxmlformats.org/officeDocument/2006/relationships/slide" Target="/ppt/slides/slide3.xml"/><Relationship Id="rId6" Type="http://schemas.openxmlformats.org/officeDocument/2006/relationships/slide" Target="/ppt/slides/slide10.xml"/><Relationship Id="rId7" Type="http://schemas.openxmlformats.org/officeDocument/2006/relationships/slide" Target="/ppt/slides/slide11.xml"/><Relationship Id="rId8" Type="http://schemas.openxmlformats.org/officeDocument/2006/relationships/slide" Target="/ppt/slides/slide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0753" cy="685800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9" name="Google Shape;89;p13"/>
          <p:cNvSpPr/>
          <p:nvPr/>
        </p:nvSpPr>
        <p:spPr>
          <a:xfrm>
            <a:off x="1311817" y="6153725"/>
            <a:ext cx="6309300" cy="338700"/>
          </a:xfrm>
          <a:prstGeom prst="rect">
            <a:avLst/>
          </a:prstGeom>
          <a:solidFill>
            <a:srgbClr val="CCC0D9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4"/>
              </a:rPr>
              <a:t>Introduction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5"/>
              </a:rPr>
              <a:t>Task 1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Task 2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7"/>
              </a:rPr>
              <a:t>Evaluation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8"/>
              </a:rPr>
              <a:t>Conclusion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9"/>
              </a:rPr>
              <a:t>Credits</a:t>
            </a:r>
            <a:endParaRPr b="1" i="0" sz="1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85408" y="4850272"/>
            <a:ext cx="790551" cy="79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7353954" y="1242247"/>
            <a:ext cx="605026" cy="60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656086" y="4556724"/>
            <a:ext cx="1106981" cy="110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092890" y="2849945"/>
            <a:ext cx="667327" cy="66732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3281976" y="3523862"/>
            <a:ext cx="2721661" cy="1106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</a:t>
            </a:r>
            <a:br>
              <a:rPr b="0" i="0" lang="en-US" sz="3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3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5-6 years old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>
            <p:ph type="ctrTitle"/>
          </p:nvPr>
        </p:nvSpPr>
        <p:spPr>
          <a:xfrm>
            <a:off x="3163847" y="1433636"/>
            <a:ext cx="3000031" cy="2100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b="1" lang="en-US" sz="4800">
                <a:latin typeface="Comic Sans MS"/>
                <a:ea typeface="Comic Sans MS"/>
                <a:cs typeface="Comic Sans MS"/>
                <a:sym typeface="Comic Sans MS"/>
              </a:rPr>
              <a:t>Different types of</a:t>
            </a:r>
            <a:br>
              <a:rPr b="1" lang="en-US" sz="48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n-US" sz="4800">
                <a:latin typeface="Comic Sans MS"/>
                <a:ea typeface="Comic Sans MS"/>
                <a:cs typeface="Comic Sans MS"/>
                <a:sym typeface="Comic Sans MS"/>
              </a:rPr>
              <a:t>Trees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flipH="1">
            <a:off x="196564" y="903949"/>
            <a:ext cx="800193" cy="698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 b="14449" l="0" r="0" t="14441"/>
          <a:stretch/>
        </p:blipFill>
        <p:spPr>
          <a:xfrm>
            <a:off x="0" y="-1"/>
            <a:ext cx="9140753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2"/>
          <p:cNvSpPr txBox="1"/>
          <p:nvPr/>
        </p:nvSpPr>
        <p:spPr>
          <a:xfrm>
            <a:off x="3776644" y="3973694"/>
            <a:ext cx="3009774" cy="2426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1703379" y="1477793"/>
            <a:ext cx="5318549" cy="30489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 note to your friend about how you can care for the environment.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Exchange your note with another friend.</a:t>
            </a:r>
            <a:endParaRPr b="0" i="0" sz="3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9" name="Google Shape;19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8613" y="200026"/>
            <a:ext cx="1536300" cy="153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/>
          <p:nvPr/>
        </p:nvSpPr>
        <p:spPr>
          <a:xfrm>
            <a:off x="3291554" y="-1"/>
            <a:ext cx="21422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500" u="sng" cap="none" strike="noStrike">
                <a:solidFill>
                  <a:srgbClr val="E768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Task 2: Step 3</a:t>
            </a:r>
            <a:endParaRPr b="1" i="0" sz="2500" u="none" cap="none" strike="noStrike">
              <a:solidFill>
                <a:srgbClr val="E7680A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1546076" y="6183958"/>
            <a:ext cx="6048600" cy="338700"/>
          </a:xfrm>
          <a:prstGeom prst="rect">
            <a:avLst/>
          </a:prstGeom>
          <a:solidFill>
            <a:srgbClr val="CCC0D9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5"/>
              </a:rPr>
              <a:t>Introduction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Task 1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7"/>
              </a:rPr>
              <a:t>Task 2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8"/>
              </a:rPr>
              <a:t>Evaluation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9"/>
              </a:rPr>
              <a:t>Conclusion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10"/>
              </a:rPr>
              <a:t>Credits</a:t>
            </a:r>
            <a:endParaRPr b="1" i="0" sz="1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2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89365" y="459043"/>
            <a:ext cx="1187329" cy="1187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776644" y="4616363"/>
            <a:ext cx="763844" cy="76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3"/>
          <p:cNvPicPr preferRelativeResize="0"/>
          <p:nvPr/>
        </p:nvPicPr>
        <p:blipFill rotWithShape="1">
          <a:blip r:embed="rId3">
            <a:alphaModFix/>
          </a:blip>
          <a:srcRect b="14444" l="0" r="0" t="14445"/>
          <a:stretch/>
        </p:blipFill>
        <p:spPr>
          <a:xfrm>
            <a:off x="0" y="-1"/>
            <a:ext cx="914075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 result for star clipart" id="209" name="Google Shape;209;p23"/>
          <p:cNvSpPr/>
          <p:nvPr/>
        </p:nvSpPr>
        <p:spPr>
          <a:xfrm>
            <a:off x="155575" y="71278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star clipart" id="210" name="Google Shape;210;p23"/>
          <p:cNvSpPr/>
          <p:nvPr/>
        </p:nvSpPr>
        <p:spPr>
          <a:xfrm>
            <a:off x="155575" y="71278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1" name="Google Shape;211;p23"/>
          <p:cNvGraphicFramePr/>
          <p:nvPr/>
        </p:nvGraphicFramePr>
        <p:xfrm>
          <a:off x="543700" y="12764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{29E7190A-B7AA-4B3B-B0BE-E46779AC5084}</a:tableStyleId>
              </a:tblPr>
              <a:tblGrid>
                <a:gridCol w="1323875"/>
                <a:gridCol w="1971025"/>
                <a:gridCol w="2376750"/>
                <a:gridCol w="2381700"/>
              </a:tblGrid>
              <a:tr h="119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171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Task</a:t>
                      </a:r>
                      <a:r>
                        <a:rPr lang="en-US" sz="1800" u="none" cap="none" strike="noStrike"/>
                        <a:t> </a:t>
                      </a:r>
                      <a:r>
                        <a:rPr b="1" lang="en-US" sz="1800" u="none" cap="none" strike="noStrike"/>
                        <a:t>1</a:t>
                      </a:r>
                      <a:endParaRPr b="1" sz="18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Only watched the video 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Only watched the video and completed the puzzle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Watched the video, completed the puzzle and quiz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171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Task 2</a:t>
                      </a:r>
                      <a:endParaRPr b="1" sz="18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Only watched video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Watched the video and completed the puzzle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Watched the video, completed the puzzle, wrote a note and exchanged it with a friend</a:t>
                      </a:r>
                      <a:endParaRPr sz="1800" u="none" cap="none" strike="noStrike"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  <p:pic>
        <p:nvPicPr>
          <p:cNvPr id="212" name="Google Shape;21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2008" y="1565224"/>
            <a:ext cx="674350" cy="6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9614" y="1565226"/>
            <a:ext cx="674350" cy="6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3210" y="1565223"/>
            <a:ext cx="674350" cy="6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6671" y="1713786"/>
            <a:ext cx="674350" cy="6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8138" y="1713766"/>
            <a:ext cx="674350" cy="6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62480" y="1377833"/>
            <a:ext cx="674350" cy="67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3"/>
          <p:cNvSpPr txBox="1"/>
          <p:nvPr/>
        </p:nvSpPr>
        <p:spPr>
          <a:xfrm>
            <a:off x="543700" y="712801"/>
            <a:ext cx="73152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see how many stars you will get! ☺️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1545847" y="6174831"/>
            <a:ext cx="6048600" cy="338700"/>
          </a:xfrm>
          <a:prstGeom prst="rect">
            <a:avLst/>
          </a:prstGeom>
          <a:solidFill>
            <a:srgbClr val="CCC0D9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5"/>
              </a:rPr>
              <a:t>Introduction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Task 1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7"/>
              </a:rPr>
              <a:t>Task 2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8"/>
              </a:rPr>
              <a:t>Evaluation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9"/>
              </a:rPr>
              <a:t>Conclusion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10"/>
              </a:rPr>
              <a:t>Credits</a:t>
            </a:r>
            <a:endParaRPr b="1" i="0" sz="1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23"/>
          <p:cNvSpPr txBox="1"/>
          <p:nvPr>
            <p:ph type="title"/>
          </p:nvPr>
        </p:nvSpPr>
        <p:spPr>
          <a:xfrm>
            <a:off x="3568377" y="0"/>
            <a:ext cx="170457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lang="en-US" sz="2500" u="sng">
                <a:solidFill>
                  <a:srgbClr val="E768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Evaluation</a:t>
            </a:r>
            <a:endParaRPr b="1" sz="2500">
              <a:solidFill>
                <a:srgbClr val="E7680A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4"/>
          <p:cNvPicPr preferRelativeResize="0"/>
          <p:nvPr/>
        </p:nvPicPr>
        <p:blipFill rotWithShape="1">
          <a:blip r:embed="rId3">
            <a:alphaModFix/>
          </a:blip>
          <a:srcRect b="14444" l="0" r="0" t="14445"/>
          <a:stretch/>
        </p:blipFill>
        <p:spPr>
          <a:xfrm>
            <a:off x="0" y="-1"/>
            <a:ext cx="914075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9613" y="1228001"/>
            <a:ext cx="1555491" cy="126896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4"/>
          <p:cNvSpPr txBox="1"/>
          <p:nvPr/>
        </p:nvSpPr>
        <p:spPr>
          <a:xfrm>
            <a:off x="795750" y="2560964"/>
            <a:ext cx="7323215" cy="15235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Well done! We have finished exploring the different trees! You are now an Environment Angel :)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8" name="Google Shape;228;p24"/>
          <p:cNvSpPr/>
          <p:nvPr/>
        </p:nvSpPr>
        <p:spPr>
          <a:xfrm>
            <a:off x="1546076" y="6161939"/>
            <a:ext cx="6048600" cy="338700"/>
          </a:xfrm>
          <a:prstGeom prst="rect">
            <a:avLst/>
          </a:prstGeom>
          <a:solidFill>
            <a:srgbClr val="CCC0D9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5"/>
              </a:rPr>
              <a:t>Introduction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Task 1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7"/>
              </a:rPr>
              <a:t>Task 2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8"/>
              </a:rPr>
              <a:t>Evaluation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9"/>
              </a:rPr>
              <a:t>Conclusion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10"/>
              </a:rPr>
              <a:t>Credits</a:t>
            </a:r>
            <a:endParaRPr b="1" i="0" sz="1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24"/>
          <p:cNvSpPr txBox="1"/>
          <p:nvPr>
            <p:ph type="title"/>
          </p:nvPr>
        </p:nvSpPr>
        <p:spPr>
          <a:xfrm>
            <a:off x="3568377" y="0"/>
            <a:ext cx="170457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lang="en-US" sz="2500" u="sng">
                <a:solidFill>
                  <a:srgbClr val="E768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b="1" sz="2500">
              <a:solidFill>
                <a:srgbClr val="E7680A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3568377" y="4147553"/>
            <a:ext cx="1649893" cy="1657025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56494" y="4139104"/>
            <a:ext cx="1273656" cy="127365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4"/>
          <p:cNvSpPr txBox="1"/>
          <p:nvPr/>
        </p:nvSpPr>
        <p:spPr>
          <a:xfrm>
            <a:off x="3819520" y="5299022"/>
            <a:ext cx="114760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Environment Angel</a:t>
            </a:r>
            <a:endParaRPr b="0" i="0" sz="11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5"/>
          <p:cNvPicPr preferRelativeResize="0"/>
          <p:nvPr/>
        </p:nvPicPr>
        <p:blipFill rotWithShape="1">
          <a:blip r:embed="rId3">
            <a:alphaModFix/>
          </a:blip>
          <a:srcRect b="14444" l="0" r="0" t="14445"/>
          <a:stretch/>
        </p:blipFill>
        <p:spPr>
          <a:xfrm>
            <a:off x="0" y="-1"/>
            <a:ext cx="914075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5"/>
          <p:cNvSpPr txBox="1"/>
          <p:nvPr>
            <p:ph type="title"/>
          </p:nvPr>
        </p:nvSpPr>
        <p:spPr>
          <a:xfrm>
            <a:off x="457200" y="304800"/>
            <a:ext cx="7886700" cy="425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b="1" lang="en-US" sz="2160" u="sng"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40" name="Google Shape;240;p25"/>
          <p:cNvSpPr txBox="1"/>
          <p:nvPr/>
        </p:nvSpPr>
        <p:spPr>
          <a:xfrm>
            <a:off x="538018" y="730498"/>
            <a:ext cx="7705437" cy="5229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Jigsaw Planet (n.d.)</a:t>
            </a:r>
            <a:r>
              <a:rPr b="1" i="1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Sea Apple Tree</a:t>
            </a:r>
            <a:r>
              <a:rPr b="1" i="0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Retrieved from https://www.jigsawplanet.com/?rc=play&amp;pid=2e083c544f4c</a:t>
            </a:r>
            <a:endParaRPr b="1" i="0" sz="900" u="sng" cap="none" strike="noStrike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  <a:hlinkClick r:id="rId4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Jigsaw Planet (n.d.). </a:t>
            </a:r>
            <a:r>
              <a:rPr b="1" i="1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Tembusu Tree. </a:t>
            </a:r>
            <a:r>
              <a:rPr b="1" i="0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Retrieved from https://www.jigsawplanet.com/?rc=play&amp;pid=320dd2e78756  </a:t>
            </a:r>
            <a:endParaRPr b="1" i="0" sz="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Jigsaw Planet (n.d.). </a:t>
            </a:r>
            <a:r>
              <a:rPr b="1" i="1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Ways to care for the environment.</a:t>
            </a:r>
            <a:r>
              <a:rPr b="1" i="0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Retrieved from https://www.jigsawplanet.com/?rc=play&amp;pid=2e083c544f4c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National Parks Board (2015, May 20). </a:t>
            </a:r>
            <a:r>
              <a:rPr b="1" i="1" lang="en-US" sz="9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About Our Trees: Common Trees in Singapore</a:t>
            </a:r>
            <a:r>
              <a:rPr b="1" i="0" lang="en-US" sz="9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[Video file]. Retrieved from https://youtu.be/r3O0V5qkgPI </a:t>
            </a:r>
            <a:endParaRPr b="1" i="0" sz="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National Parks (n.d.). </a:t>
            </a:r>
            <a:r>
              <a:rPr b="1" i="1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10 Trees in Singapore! Tembusu </a:t>
            </a:r>
            <a:r>
              <a:rPr b="1" i="0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[PDF File]. https://www.nparks.gov.sg/-/media/nparks-real-content/learning/teaching-and-learning-resources/posters/know-10-trees/6-know-10-trees-tembusu-final-pdf.pdf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National Parks (n.d.). </a:t>
            </a:r>
            <a:r>
              <a:rPr b="1" i="1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10 Trees in Singapore! Sea Apple</a:t>
            </a:r>
            <a:r>
              <a:rPr b="1" i="0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[PDF File]. Retrieved from https://www.nparks.gov.sg/-/media/nparks-real-content/learning/teaching-and-learning-resources/posters/know-10-trees/7-know-10-trees--sea-apple-final-pdf.PDF</a:t>
            </a:r>
            <a:endParaRPr b="1" i="0" sz="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National Parks (n.d.). </a:t>
            </a:r>
            <a:r>
              <a:rPr b="1" i="1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Trail Etiquette </a:t>
            </a:r>
            <a:r>
              <a:rPr b="1" i="0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[PDF File]. Retrieved from https://www.nparks.gov.sg/~/media/nparks-real-content/gardens-parks-and-nature/parks-and-nature-reserve/windsor-nature-park/04-trailetiquetteextrarowr2pdf.PDF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Simply E-learn Kids (2017, February 4). Importance of trees – Facts about trees for kids – Why do we need trees – Simple E-learn kids [Video file]. Retrieved from https://youtu.be/PQwuog7_wmg</a:t>
            </a:r>
            <a:endParaRPr b="1" i="0" sz="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Weustenraad, D. (n.d.). </a:t>
            </a:r>
            <a:r>
              <a:rPr b="1" i="1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Tembusu Trees</a:t>
            </a:r>
            <a:r>
              <a:rPr b="1" i="0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Retrieved from https://puzzel.org/en/quiz/play?p=-Ll5gBm4CeiYCXYR9hyj</a:t>
            </a:r>
            <a:endParaRPr b="1" i="0" sz="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Weustenraad, D. (n.d.). </a:t>
            </a:r>
            <a:r>
              <a:rPr b="1" i="1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Sea Apple Tree. </a:t>
            </a:r>
            <a:r>
              <a:rPr b="1" i="0" lang="en-US" sz="9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Retrieved from https://puzzel.org/en/quiz/play?p=-Ll5i7T1c2QdrRxRKMOz </a:t>
            </a:r>
            <a:endParaRPr b="1" i="0" sz="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1546076" y="6131124"/>
            <a:ext cx="6048600" cy="338700"/>
          </a:xfrm>
          <a:prstGeom prst="rect">
            <a:avLst/>
          </a:prstGeom>
          <a:solidFill>
            <a:srgbClr val="CCC0D9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5"/>
              </a:rPr>
              <a:t>Introduction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Task 1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7"/>
              </a:rPr>
              <a:t>Task 2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8"/>
              </a:rPr>
              <a:t>Evaluation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9"/>
              </a:rPr>
              <a:t>Conclusion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10"/>
              </a:rPr>
              <a:t>Credits</a:t>
            </a:r>
            <a:endParaRPr b="1" i="0" sz="1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6"/>
          <p:cNvPicPr preferRelativeResize="0"/>
          <p:nvPr/>
        </p:nvPicPr>
        <p:blipFill rotWithShape="1">
          <a:blip r:embed="rId3">
            <a:alphaModFix/>
          </a:blip>
          <a:srcRect b="14444" l="0" r="0" t="14445"/>
          <a:stretch/>
        </p:blipFill>
        <p:spPr>
          <a:xfrm>
            <a:off x="0" y="-1"/>
            <a:ext cx="914075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6"/>
          <p:cNvSpPr txBox="1"/>
          <p:nvPr>
            <p:ph type="title"/>
          </p:nvPr>
        </p:nvSpPr>
        <p:spPr>
          <a:xfrm>
            <a:off x="457200" y="304800"/>
            <a:ext cx="7886700" cy="425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b="1" lang="en-US" sz="2160" u="sng">
                <a:latin typeface="Arial"/>
                <a:ea typeface="Arial"/>
                <a:cs typeface="Arial"/>
                <a:sym typeface="Arial"/>
              </a:rPr>
              <a:t>Photograph Credits</a:t>
            </a:r>
            <a:endParaRPr/>
          </a:p>
        </p:txBody>
      </p:sp>
      <p:sp>
        <p:nvSpPr>
          <p:cNvPr id="249" name="Google Shape;249;p26"/>
          <p:cNvSpPr txBox="1"/>
          <p:nvPr/>
        </p:nvSpPr>
        <p:spPr>
          <a:xfrm>
            <a:off x="509479" y="730498"/>
            <a:ext cx="8232847" cy="5229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Flat Icons (n.d.). Rabbit free icon [Photograph]. Retrieved from https://www.flaticon.com/free-icon/rabbit_1998765#term=Rabbit&amp;page=1&amp;position=15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Freepik (n.d.). Bird free icon [Photograph]. Retrieved from https://www.flaticon.com/free-icon/bird_1373215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Freepik (n.d.). Businessman With Doubts free icon [Photograph]. Retrieved from https://www.flaticon.com/free-icon/businessman-with-doubts_49144#term=Question&amp;page=1&amp;position=31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Freepik (n.d.). Leaf free icon [Photograph]. Retrieved from https://www.flaticon.com/free-icon/leaf_941543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Freepik (n.d.). Love free icon [Photograph]. Retrieved from </a:t>
            </a:r>
            <a:r>
              <a:rPr b="1" i="0" lang="en-US" sz="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https://www.flaticon.com/free-icon/love_1530830#term=Love%20plant&amp;page=1&amp;position=2</a:t>
            </a:r>
            <a:endParaRPr b="1" i="0" sz="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Freepik (n.d.). Meeting free icon [Photograph]. Retrieved from https://www.flaticon.com/free-icon/meeting_1006542#term=communication&amp;page=2&amp;position=53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Freepik (n.d.). Plant free icon [Photograph]. Retrieved from </a:t>
            </a:r>
            <a:r>
              <a:rPr b="1" i="0" lang="en-US" sz="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https://www.flaticon.com/free-icon/plant_877627</a:t>
            </a: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Freepik (n.d.). Tree free icon [Photograph]. Retrieved from https://www.flaticon.com/free-icon/tree_489969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Icongeek26 (n.d.). Angel free icon [Photograph]. Retrieved from https://www.flaticon.com/free-icon/angel_1958036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Memoangeles (n.d.). Explorer kids [Photograph]. Retrieved from http://tiny.cc/cvmtaz</a:t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Photo3idea_studio (n.d.). Robin free icon [Photograph]. Retrieved from https://www.flaticon.com/free-icon/robin_1965103#term=Birds&amp;page=1&amp;position=21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Prettycons (n.d.). Forest free icon [Photograph]. Retrieved from https://www.flaticon.com/free-icon/leaf_941543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Tigatelu (n.d.). Cartoon of beautiful natural background vector image [Photograph]. Retrieved from https://www.vectorstock.com/royalty-free-vector/cartoon-of-beautiful-natural-background-vector-8233924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Twitter (n.d.). Rabbit free icon [Photograph]. Retrieved from https://www.flaticon.com/free-icon/rabbit_578370#term=Rabbit&amp;page=1&amp;position=47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Smashicons (n.d.). Star free icon [Photograph]. Retrieved from https://www.flaticon.com/free-icon/star_148839#term=Star&amp;page=1&amp;position=4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Srip (n.d.). Document free icon [Photograph]. Retrieved from https://www.flaticon.com/search?word=Paper%20pen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Urban Forest (n.d.). Syzygium grande [Photograph]. Retrieved from http://uforest.org/Species/S/Syzygium_grande.php</a:t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VectorStock (n.d). Cartoon Fantasy forest vector image. [Photograph]. Retrieved from https://images.app.goo.gl/ZLDYfymWHyUSnopv7</a:t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Wikipedia (n.d.). Tembusu [Photograph]. Retrieved from https://images.app.goo.gl/KoJ86CdLX73R2K556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Ylivdesign (n.d.). Hands holding globe earth icon cartoon style [Photograph]. Retrieved from http://tiny.cc/1lrsaz</a:t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0" name="Google Shape;250;p26"/>
          <p:cNvSpPr/>
          <p:nvPr/>
        </p:nvSpPr>
        <p:spPr>
          <a:xfrm>
            <a:off x="1546076" y="6131124"/>
            <a:ext cx="6048600" cy="338700"/>
          </a:xfrm>
          <a:prstGeom prst="rect">
            <a:avLst/>
          </a:prstGeom>
          <a:solidFill>
            <a:srgbClr val="CCC0D9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4"/>
              </a:rPr>
              <a:t>Introduction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5"/>
              </a:rPr>
              <a:t>Task 1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Task 2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7"/>
              </a:rPr>
              <a:t>Evaluation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8"/>
              </a:rPr>
              <a:t>Conclusion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9"/>
              </a:rPr>
              <a:t>Credits</a:t>
            </a:r>
            <a:endParaRPr b="1" i="0" sz="1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7"/>
          <p:cNvPicPr preferRelativeResize="0"/>
          <p:nvPr/>
        </p:nvPicPr>
        <p:blipFill rotWithShape="1">
          <a:blip r:embed="rId3">
            <a:alphaModFix/>
          </a:blip>
          <a:srcRect b="14444" l="0" r="0" t="14445"/>
          <a:stretch/>
        </p:blipFill>
        <p:spPr>
          <a:xfrm>
            <a:off x="3247" y="0"/>
            <a:ext cx="914075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/>
              <a:t>Group Members</a:t>
            </a:r>
            <a:endParaRPr/>
          </a:p>
        </p:txBody>
      </p:sp>
      <p:sp>
        <p:nvSpPr>
          <p:cNvPr id="257" name="Google Shape;257;p27"/>
          <p:cNvSpPr txBox="1"/>
          <p:nvPr>
            <p:ph idx="1" type="body"/>
          </p:nvPr>
        </p:nvSpPr>
        <p:spPr>
          <a:xfrm>
            <a:off x="0" y="2151595"/>
            <a:ext cx="3021734" cy="25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Serene Heng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Gi Gi Png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Rena Sng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000">
                <a:latin typeface="Comic Sans MS"/>
                <a:ea typeface="Comic Sans MS"/>
                <a:cs typeface="Comic Sans MS"/>
                <a:sym typeface="Comic Sans MS"/>
              </a:rPr>
              <a:t>Ang Sze Min</a:t>
            </a:r>
            <a:endParaRPr/>
          </a:p>
        </p:txBody>
      </p:sp>
      <p:pic>
        <p:nvPicPr>
          <p:cNvPr id="258" name="Google Shape;258;p27"/>
          <p:cNvPicPr preferRelativeResize="0"/>
          <p:nvPr/>
        </p:nvPicPr>
        <p:blipFill rotWithShape="1">
          <a:blip r:embed="rId4">
            <a:alphaModFix/>
          </a:blip>
          <a:srcRect b="0" l="0" r="0" t="18293"/>
          <a:stretch/>
        </p:blipFill>
        <p:spPr>
          <a:xfrm>
            <a:off x="3021734" y="1692276"/>
            <a:ext cx="5707482" cy="362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b="14444" l="0" r="0" t="14445"/>
          <a:stretch/>
        </p:blipFill>
        <p:spPr>
          <a:xfrm>
            <a:off x="3247" y="-1"/>
            <a:ext cx="914075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1478444" y="6141621"/>
            <a:ext cx="6183837" cy="331965"/>
          </a:xfrm>
          <a:prstGeom prst="rect">
            <a:avLst/>
          </a:prstGeom>
          <a:solidFill>
            <a:srgbClr val="CCC0D9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4"/>
              </a:rPr>
              <a:t>Introduction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5"/>
              </a:rPr>
              <a:t>Task 1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Task 2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7"/>
              </a:rPr>
              <a:t>Evaluation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8"/>
              </a:rPr>
              <a:t>Conclusion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9"/>
              </a:rPr>
              <a:t>Credits</a:t>
            </a:r>
            <a:endParaRPr b="1" i="0" sz="1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706753" y="1876345"/>
            <a:ext cx="7727218" cy="35319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Hello children!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Today, we are going to explore about trees!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be explorers and find out more about trees in the nature environment! </a:t>
            </a:r>
            <a:endParaRPr/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10">
            <a:alphaModFix/>
          </a:blip>
          <a:srcRect b="37326" l="14688" r="15628" t="14209"/>
          <a:stretch/>
        </p:blipFill>
        <p:spPr>
          <a:xfrm>
            <a:off x="6395043" y="245648"/>
            <a:ext cx="2534475" cy="17947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6" name="Google Shape;106;p14"/>
          <p:cNvSpPr txBox="1"/>
          <p:nvPr>
            <p:ph type="title"/>
          </p:nvPr>
        </p:nvSpPr>
        <p:spPr>
          <a:xfrm>
            <a:off x="3323868" y="-1"/>
            <a:ext cx="19586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lang="en-US" sz="2500" u="sng">
                <a:solidFill>
                  <a:srgbClr val="E768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b="1" sz="2500">
              <a:solidFill>
                <a:srgbClr val="E7680A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b="14444" l="0" r="0" t="14445"/>
          <a:stretch/>
        </p:blipFill>
        <p:spPr>
          <a:xfrm>
            <a:off x="0" y="-1"/>
            <a:ext cx="914075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>
            <p:ph type="title"/>
          </p:nvPr>
        </p:nvSpPr>
        <p:spPr>
          <a:xfrm>
            <a:off x="3775364" y="1721"/>
            <a:ext cx="106847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lang="en-US" sz="2500" u="sng">
                <a:solidFill>
                  <a:srgbClr val="E768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Tasks</a:t>
            </a:r>
            <a:endParaRPr b="1" sz="2500">
              <a:solidFill>
                <a:srgbClr val="E7680A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1885476" y="1574618"/>
            <a:ext cx="5191668" cy="3708761"/>
          </a:xfrm>
          <a:prstGeom prst="wave">
            <a:avLst>
              <a:gd fmla="val 4968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Task 1: </a:t>
            </a:r>
            <a:endParaRPr b="1" i="0" sz="32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Watch a video and read about one tree.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a simple quiz at the end to collect stars!  </a:t>
            </a:r>
            <a:endParaRPr/>
          </a:p>
        </p:txBody>
      </p:sp>
      <p:pic>
        <p:nvPicPr>
          <p:cNvPr id="114" name="Google Shape;114;p1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0541" y="971539"/>
            <a:ext cx="1791250" cy="17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/>
          <p:nvPr/>
        </p:nvSpPr>
        <p:spPr>
          <a:xfrm>
            <a:off x="1326660" y="6116304"/>
            <a:ext cx="6309300" cy="338700"/>
          </a:xfrm>
          <a:prstGeom prst="rect">
            <a:avLst/>
          </a:prstGeom>
          <a:solidFill>
            <a:srgbClr val="CCC0D9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Introduction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7"/>
              </a:rPr>
              <a:t>Task 1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8"/>
              </a:rPr>
              <a:t>Task 2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9"/>
              </a:rPr>
              <a:t>Evaluation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10"/>
              </a:rPr>
              <a:t>Conclusion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11"/>
              </a:rPr>
              <a:t>Credits</a:t>
            </a:r>
            <a:endParaRPr b="1" i="0" sz="1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 b="14444" l="0" r="0" t="14445"/>
          <a:stretch/>
        </p:blipFill>
        <p:spPr>
          <a:xfrm>
            <a:off x="0" y="-1"/>
            <a:ext cx="914075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/>
          <p:nvPr/>
        </p:nvSpPr>
        <p:spPr>
          <a:xfrm>
            <a:off x="1875108" y="1567212"/>
            <a:ext cx="5212403" cy="3723574"/>
          </a:xfrm>
          <a:prstGeom prst="wave">
            <a:avLst>
              <a:gd fmla="val 5229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Task 2: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 note to your friend about how you can care for the environment</a:t>
            </a:r>
            <a:endParaRPr/>
          </a:p>
        </p:txBody>
      </p:sp>
      <p:pic>
        <p:nvPicPr>
          <p:cNvPr id="122" name="Google Shape;122;p1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9904" y="971539"/>
            <a:ext cx="1791250" cy="17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/>
          <p:nvPr/>
        </p:nvSpPr>
        <p:spPr>
          <a:xfrm>
            <a:off x="1326660" y="6132913"/>
            <a:ext cx="6309300" cy="338700"/>
          </a:xfrm>
          <a:prstGeom prst="rect">
            <a:avLst/>
          </a:prstGeom>
          <a:solidFill>
            <a:srgbClr val="CCC0D9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Introduction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7"/>
              </a:rPr>
              <a:t>Task 1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8"/>
              </a:rPr>
              <a:t>Task 2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9"/>
              </a:rPr>
              <a:t>Evaluation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10"/>
              </a:rPr>
              <a:t>Conclusion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11"/>
              </a:rPr>
              <a:t>Credits</a:t>
            </a:r>
            <a:endParaRPr b="1" i="0" sz="1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3775364" y="1721"/>
            <a:ext cx="106847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500" u="sng" cap="none" strike="noStrike">
                <a:solidFill>
                  <a:srgbClr val="E768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Tasks</a:t>
            </a:r>
            <a:endParaRPr b="1" i="0" sz="2500" u="none" cap="none" strike="noStrike">
              <a:solidFill>
                <a:srgbClr val="E7680A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b="14444" l="0" r="0" t="14445"/>
          <a:stretch/>
        </p:blipFill>
        <p:spPr>
          <a:xfrm>
            <a:off x="0" y="-1"/>
            <a:ext cx="914075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/>
          <p:nvPr/>
        </p:nvSpPr>
        <p:spPr>
          <a:xfrm>
            <a:off x="1617671" y="6212834"/>
            <a:ext cx="5908658" cy="343117"/>
          </a:xfrm>
          <a:prstGeom prst="rect">
            <a:avLst/>
          </a:prstGeom>
          <a:solidFill>
            <a:srgbClr val="CCC0D9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4"/>
              </a:rPr>
              <a:t>Introduction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5"/>
              </a:rPr>
              <a:t>Task 1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Task 2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7"/>
              </a:rPr>
              <a:t>Evaluation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8"/>
              </a:rPr>
              <a:t>Conclusion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9"/>
              </a:rPr>
              <a:t>Credits</a:t>
            </a:r>
            <a:endParaRPr b="1" i="0" sz="1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1564299" y="806415"/>
            <a:ext cx="5596710" cy="1028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Watch a video about common plants in Singapore </a:t>
            </a:r>
            <a:endParaRPr b="0" i="0" sz="3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3" name="Google Shape;133;p17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08667" y="1862022"/>
            <a:ext cx="4323418" cy="4323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 txBox="1"/>
          <p:nvPr/>
        </p:nvSpPr>
        <p:spPr>
          <a:xfrm>
            <a:off x="6665639" y="2257766"/>
            <a:ext cx="2322335" cy="89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Click the trees!</a:t>
            </a:r>
            <a:endParaRPr b="0" i="0" sz="27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5" name="Google Shape;135;p17"/>
          <p:cNvSpPr/>
          <p:nvPr/>
        </p:nvSpPr>
        <p:spPr>
          <a:xfrm rot="10800000">
            <a:off x="6997795" y="3264025"/>
            <a:ext cx="938623" cy="1001901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8CB3E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7"/>
          <p:cNvSpPr txBox="1"/>
          <p:nvPr>
            <p:ph type="title"/>
          </p:nvPr>
        </p:nvSpPr>
        <p:spPr>
          <a:xfrm>
            <a:off x="3291554" y="-1"/>
            <a:ext cx="21422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lang="en-US" sz="2500" u="sng">
                <a:solidFill>
                  <a:srgbClr val="E768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Task 1: Step 1</a:t>
            </a:r>
            <a:endParaRPr b="1" sz="2500">
              <a:solidFill>
                <a:srgbClr val="E7680A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 b="14444" l="0" r="0" t="14445"/>
          <a:stretch/>
        </p:blipFill>
        <p:spPr>
          <a:xfrm>
            <a:off x="0" y="-1"/>
            <a:ext cx="914075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/>
          <p:nvPr/>
        </p:nvSpPr>
        <p:spPr>
          <a:xfrm>
            <a:off x="1575200" y="6166004"/>
            <a:ext cx="6048600" cy="338700"/>
          </a:xfrm>
          <a:prstGeom prst="rect">
            <a:avLst/>
          </a:prstGeom>
          <a:solidFill>
            <a:srgbClr val="CCC0D9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4"/>
              </a:rPr>
              <a:t>Introduction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5"/>
              </a:rPr>
              <a:t>Task 1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0" i="0" lang="en-US" sz="1600" u="none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Task 2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7"/>
              </a:rPr>
              <a:t>Evaluation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8"/>
              </a:rPr>
              <a:t>Conclusion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9"/>
              </a:rPr>
              <a:t>Credits</a:t>
            </a:r>
            <a:endParaRPr b="1" i="0" sz="1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623800" y="78540"/>
            <a:ext cx="1520200" cy="15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1" y="5726898"/>
            <a:ext cx="1139750" cy="11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4600" y="3448904"/>
            <a:ext cx="3418054" cy="245390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7" name="Google Shape;147;p18"/>
          <p:cNvSpPr txBox="1"/>
          <p:nvPr/>
        </p:nvSpPr>
        <p:spPr>
          <a:xfrm>
            <a:off x="1360009" y="2941073"/>
            <a:ext cx="2587236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Tembusu Tree</a:t>
            </a:r>
            <a:endParaRPr b="1" i="0" sz="27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5033816" y="1869156"/>
            <a:ext cx="2832489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Sea Apple Tree</a:t>
            </a:r>
            <a:endParaRPr b="1" i="0" sz="27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9" name="Google Shape;149;p18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033817" y="2392515"/>
            <a:ext cx="2832489" cy="349038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0" name="Google Shape;150;p18"/>
          <p:cNvSpPr txBox="1"/>
          <p:nvPr/>
        </p:nvSpPr>
        <p:spPr>
          <a:xfrm>
            <a:off x="615259" y="857552"/>
            <a:ext cx="425390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Choose one tree and click on it to do a puzzle to learn more!</a:t>
            </a:r>
            <a:endParaRPr b="0" i="0" sz="3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1" name="Google Shape;151;p18"/>
          <p:cNvSpPr txBox="1"/>
          <p:nvPr>
            <p:ph type="title"/>
          </p:nvPr>
        </p:nvSpPr>
        <p:spPr>
          <a:xfrm>
            <a:off x="3291554" y="-1"/>
            <a:ext cx="21422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lang="en-US" sz="2500" u="sng">
                <a:solidFill>
                  <a:srgbClr val="E768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Task 1: Step 2</a:t>
            </a:r>
            <a:endParaRPr b="1" sz="2500">
              <a:solidFill>
                <a:srgbClr val="E7680A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52" name="Google Shape;152;p18"/>
          <p:cNvSpPr/>
          <p:nvPr/>
        </p:nvSpPr>
        <p:spPr>
          <a:xfrm rot="3851389">
            <a:off x="5116391" y="1172738"/>
            <a:ext cx="736067" cy="915621"/>
          </a:xfrm>
          <a:prstGeom prst="bentArrow">
            <a:avLst>
              <a:gd fmla="val 25000" name="adj1"/>
              <a:gd fmla="val 25000" name="adj2"/>
              <a:gd fmla="val 25000" name="adj3"/>
              <a:gd fmla="val 72177" name="adj4"/>
            </a:avLst>
          </a:prstGeom>
          <a:solidFill>
            <a:srgbClr val="8CB3E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2365902" y="2493711"/>
            <a:ext cx="399682" cy="479442"/>
          </a:xfrm>
          <a:prstGeom prst="downArrow">
            <a:avLst>
              <a:gd fmla="val 45376" name="adj1"/>
              <a:gd fmla="val 52421" name="adj2"/>
            </a:avLst>
          </a:prstGeom>
          <a:solidFill>
            <a:srgbClr val="8CB3E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9"/>
          <p:cNvPicPr preferRelativeResize="0"/>
          <p:nvPr/>
        </p:nvPicPr>
        <p:blipFill rotWithShape="1">
          <a:blip r:embed="rId3">
            <a:alphaModFix/>
          </a:blip>
          <a:srcRect b="14444" l="0" r="0" t="14445"/>
          <a:stretch/>
        </p:blipFill>
        <p:spPr>
          <a:xfrm>
            <a:off x="0" y="-1"/>
            <a:ext cx="914075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/>
          <p:nvPr/>
        </p:nvSpPr>
        <p:spPr>
          <a:xfrm>
            <a:off x="1577804" y="6118725"/>
            <a:ext cx="5985144" cy="335147"/>
          </a:xfrm>
          <a:prstGeom prst="rect">
            <a:avLst/>
          </a:prstGeom>
          <a:solidFill>
            <a:srgbClr val="CCC0D9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4"/>
              </a:rPr>
              <a:t>Introduction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5"/>
              </a:rPr>
              <a:t>Task 1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Task 2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7"/>
              </a:rPr>
              <a:t>Evaluation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8"/>
              </a:rPr>
              <a:t>Conclusion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9"/>
              </a:rPr>
              <a:t>Credits</a:t>
            </a:r>
            <a:endParaRPr b="1" i="0" sz="1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19"/>
          <p:cNvSpPr txBox="1"/>
          <p:nvPr>
            <p:ph type="title"/>
          </p:nvPr>
        </p:nvSpPr>
        <p:spPr>
          <a:xfrm>
            <a:off x="3291554" y="-1"/>
            <a:ext cx="21422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lang="en-US" sz="2500" u="sng">
                <a:solidFill>
                  <a:srgbClr val="E768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Task 1: Step 3</a:t>
            </a:r>
            <a:endParaRPr b="1" sz="2500">
              <a:solidFill>
                <a:srgbClr val="E7680A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870868" y="1142999"/>
            <a:ext cx="739901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a quiz on the tree you read about! How many questions did you get correct?</a:t>
            </a:r>
            <a:endParaRPr b="0" i="0" sz="3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3" name="Google Shape;163;p19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4298" l="2311" r="2512" t="2445"/>
          <a:stretch/>
        </p:blipFill>
        <p:spPr>
          <a:xfrm>
            <a:off x="588818" y="3337462"/>
            <a:ext cx="3498273" cy="241323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64" name="Google Shape;164;p19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3154" l="2411" r="2411" t="3468"/>
          <a:stretch/>
        </p:blipFill>
        <p:spPr>
          <a:xfrm>
            <a:off x="5056911" y="3301367"/>
            <a:ext cx="3498273" cy="241323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65" name="Google Shape;165;p19"/>
          <p:cNvSpPr/>
          <p:nvPr/>
        </p:nvSpPr>
        <p:spPr>
          <a:xfrm rot="5400000">
            <a:off x="5865091" y="2254848"/>
            <a:ext cx="736067" cy="915621"/>
          </a:xfrm>
          <a:prstGeom prst="bentArrow">
            <a:avLst>
              <a:gd fmla="val 25000" name="adj1"/>
              <a:gd fmla="val 25000" name="adj2"/>
              <a:gd fmla="val 25000" name="adj3"/>
              <a:gd fmla="val 72177" name="adj4"/>
            </a:avLst>
          </a:prstGeom>
          <a:solidFill>
            <a:srgbClr val="8CB3E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9"/>
          <p:cNvSpPr/>
          <p:nvPr/>
        </p:nvSpPr>
        <p:spPr>
          <a:xfrm flipH="1" rot="-5400000">
            <a:off x="2519624" y="2254847"/>
            <a:ext cx="736067" cy="915621"/>
          </a:xfrm>
          <a:prstGeom prst="bentArrow">
            <a:avLst>
              <a:gd fmla="val 25000" name="adj1"/>
              <a:gd fmla="val 25000" name="adj2"/>
              <a:gd fmla="val 25000" name="adj3"/>
              <a:gd fmla="val 72177" name="adj4"/>
            </a:avLst>
          </a:prstGeom>
          <a:solidFill>
            <a:srgbClr val="8CB3E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 b="14444" l="0" r="0" t="14445"/>
          <a:stretch/>
        </p:blipFill>
        <p:spPr>
          <a:xfrm>
            <a:off x="3247" y="4164"/>
            <a:ext cx="914075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/>
          <p:nvPr/>
        </p:nvSpPr>
        <p:spPr>
          <a:xfrm>
            <a:off x="1546076" y="6193160"/>
            <a:ext cx="6048600" cy="338700"/>
          </a:xfrm>
          <a:prstGeom prst="rect">
            <a:avLst/>
          </a:prstGeom>
          <a:solidFill>
            <a:srgbClr val="CCC0D9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4"/>
              </a:rPr>
              <a:t>Introduction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5"/>
              </a:rPr>
              <a:t>Task 1–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Task 2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7"/>
              </a:rPr>
              <a:t>Evaluation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8"/>
              </a:rPr>
              <a:t>Conclusion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9"/>
              </a:rPr>
              <a:t>Credits</a:t>
            </a:r>
            <a:endParaRPr b="1" i="0" sz="1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411761" y="868608"/>
            <a:ext cx="8489400" cy="989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Watch a video on why trees are important 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5" name="Google Shape;175;p20"/>
          <p:cNvSpPr txBox="1"/>
          <p:nvPr>
            <p:ph type="title"/>
          </p:nvPr>
        </p:nvSpPr>
        <p:spPr>
          <a:xfrm>
            <a:off x="3291554" y="-1"/>
            <a:ext cx="21422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lang="en-US" sz="2500" u="sng">
                <a:solidFill>
                  <a:srgbClr val="E768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Task 2: Step 1</a:t>
            </a:r>
            <a:endParaRPr b="1" sz="2500">
              <a:solidFill>
                <a:srgbClr val="E7680A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176" name="Google Shape;176;p20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2706" y="2092874"/>
            <a:ext cx="5564819" cy="328962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77" name="Google Shape;177;p20"/>
          <p:cNvSpPr txBox="1"/>
          <p:nvPr/>
        </p:nvSpPr>
        <p:spPr>
          <a:xfrm>
            <a:off x="6553390" y="2239788"/>
            <a:ext cx="2082570" cy="10473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the picture! </a:t>
            </a:r>
            <a:endParaRPr b="0" i="0" sz="3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8" name="Google Shape;178;p20"/>
          <p:cNvSpPr/>
          <p:nvPr/>
        </p:nvSpPr>
        <p:spPr>
          <a:xfrm rot="10800000">
            <a:off x="7094093" y="3570831"/>
            <a:ext cx="719760" cy="895336"/>
          </a:xfrm>
          <a:prstGeom prst="bentArrow">
            <a:avLst>
              <a:gd fmla="val 25000" name="adj1"/>
              <a:gd fmla="val 25000" name="adj2"/>
              <a:gd fmla="val 25000" name="adj3"/>
              <a:gd fmla="val 72177" name="adj4"/>
            </a:avLst>
          </a:prstGeom>
          <a:solidFill>
            <a:srgbClr val="8CB3E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 b="14449" l="-20" r="20" t="14441"/>
          <a:stretch/>
        </p:blipFill>
        <p:spPr>
          <a:xfrm>
            <a:off x="0" y="-1"/>
            <a:ext cx="9140753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/>
          <p:nvPr/>
        </p:nvSpPr>
        <p:spPr>
          <a:xfrm>
            <a:off x="1506568" y="6164053"/>
            <a:ext cx="6048600" cy="338700"/>
          </a:xfrm>
          <a:prstGeom prst="rect">
            <a:avLst/>
          </a:prstGeom>
          <a:solidFill>
            <a:srgbClr val="CCC0D9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4"/>
              </a:rPr>
              <a:t>Introduction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5"/>
              </a:rPr>
              <a:t>Task 1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6"/>
              </a:rPr>
              <a:t>Task 2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7"/>
              </a:rPr>
              <a:t>Evaluation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8"/>
              </a:rPr>
              <a:t>Conclusion</a:t>
            </a:r>
            <a:r>
              <a:rPr b="1" i="0" lang="en-US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9"/>
              </a:rPr>
              <a:t>Credits</a:t>
            </a:r>
            <a:endParaRPr b="1" i="0" sz="1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3291554" y="-1"/>
            <a:ext cx="21422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500" u="sng" cap="none" strike="noStrike">
                <a:solidFill>
                  <a:srgbClr val="E768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Task 2: Step 2</a:t>
            </a:r>
            <a:endParaRPr b="1" i="0" sz="2500" u="none" cap="none" strike="noStrike">
              <a:solidFill>
                <a:srgbClr val="E7680A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611422" y="1032632"/>
            <a:ext cx="7502464" cy="114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a puzzle to find out how to care for the environment!</a:t>
            </a:r>
            <a:endParaRPr/>
          </a:p>
          <a:p>
            <a:pPr indent="-1397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8" name="Google Shape;188;p21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8865" l="0" r="0" t="0"/>
          <a:stretch/>
        </p:blipFill>
        <p:spPr>
          <a:xfrm>
            <a:off x="1725632" y="2319543"/>
            <a:ext cx="3514291" cy="326044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89" name="Google Shape;189;p21"/>
          <p:cNvSpPr txBox="1"/>
          <p:nvPr/>
        </p:nvSpPr>
        <p:spPr>
          <a:xfrm>
            <a:off x="5630361" y="2319543"/>
            <a:ext cx="2082570" cy="10473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the picture! </a:t>
            </a:r>
            <a:endParaRPr b="0" i="0" sz="32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0" name="Google Shape;190;p21"/>
          <p:cNvSpPr/>
          <p:nvPr/>
        </p:nvSpPr>
        <p:spPr>
          <a:xfrm rot="10800000">
            <a:off x="5951886" y="3663074"/>
            <a:ext cx="719760" cy="895336"/>
          </a:xfrm>
          <a:prstGeom prst="bentArrow">
            <a:avLst>
              <a:gd fmla="val 25000" name="adj1"/>
              <a:gd fmla="val 25000" name="adj2"/>
              <a:gd fmla="val 25000" name="adj3"/>
              <a:gd fmla="val 72177" name="adj4"/>
            </a:avLst>
          </a:prstGeom>
          <a:solidFill>
            <a:srgbClr val="8CB3E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